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4"/>
  </p:notesMasterIdLst>
  <p:handoutMasterIdLst>
    <p:handoutMasterId r:id="rId15"/>
  </p:handoutMasterIdLst>
  <p:sldIdLst>
    <p:sldId id="604" r:id="rId7"/>
    <p:sldId id="617" r:id="rId8"/>
    <p:sldId id="618" r:id="rId9"/>
    <p:sldId id="621" r:id="rId10"/>
    <p:sldId id="622" r:id="rId11"/>
    <p:sldId id="611" r:id="rId12"/>
    <p:sldId id="25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8"/>
  </p:normalViewPr>
  <p:slideViewPr>
    <p:cSldViewPr snapToGrid="0" showGuides="1">
      <p:cViewPr varScale="1">
        <p:scale>
          <a:sx n="143" d="100"/>
          <a:sy n="143" d="100"/>
        </p:scale>
        <p:origin x="200" y="200"/>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52071DB9-5933-264A-8BC4-E3041867E60E}"/>
    <pc:docChg chg="mod">
      <pc:chgData name="Chance Pascale" userId="33a09a6f-b2d1-47a5-b3b3-352468c288fc" providerId="ADAL" clId="{52071DB9-5933-264A-8BC4-E3041867E60E}" dt="2021-04-17T23:45:33.648" v="0"/>
      <pc:docMkLst>
        <pc:docMk/>
      </pc:docMkLst>
    </pc:docChg>
  </pc:docChgLst>
  <pc:docChgLst>
    <pc:chgData name="Chance Pascale" userId="33a09a6f-b2d1-47a5-b3b3-352468c288fc" providerId="ADAL" clId="{44993C98-8405-F243-8880-B0CFDB8F1BBA}"/>
    <pc:docChg chg="custSel addSld delSld modSld">
      <pc:chgData name="Chance Pascale" userId="33a09a6f-b2d1-47a5-b3b3-352468c288fc" providerId="ADAL" clId="{44993C98-8405-F243-8880-B0CFDB8F1BBA}" dt="2021-03-18T22:14:31.561" v="1920" actId="20577"/>
      <pc:docMkLst>
        <pc:docMk/>
      </pc:docMkLst>
      <pc:sldChg chg="modNotesTx">
        <pc:chgData name="Chance Pascale" userId="33a09a6f-b2d1-47a5-b3b3-352468c288fc" providerId="ADAL" clId="{44993C98-8405-F243-8880-B0CFDB8F1BBA}" dt="2021-03-18T21:32:13.831" v="119" actId="20577"/>
        <pc:sldMkLst>
          <pc:docMk/>
          <pc:sldMk cId="2208323800" sldId="604"/>
        </pc:sldMkLst>
      </pc:sldChg>
      <pc:sldChg chg="addSp delSp modSp">
        <pc:chgData name="Chance Pascale" userId="33a09a6f-b2d1-47a5-b3b3-352468c288fc" providerId="ADAL" clId="{44993C98-8405-F243-8880-B0CFDB8F1BBA}" dt="2021-03-10T23:30:36.016" v="20" actId="13244"/>
        <pc:sldMkLst>
          <pc:docMk/>
          <pc:sldMk cId="4134648402" sldId="611"/>
        </pc:sldMkLst>
        <pc:spChg chg="del mod">
          <ac:chgData name="Chance Pascale" userId="33a09a6f-b2d1-47a5-b3b3-352468c288fc" providerId="ADAL" clId="{44993C98-8405-F243-8880-B0CFDB8F1BBA}" dt="2021-03-10T23:30:05.455" v="18" actId="478"/>
          <ac:spMkLst>
            <pc:docMk/>
            <pc:sldMk cId="4134648402" sldId="611"/>
            <ac:spMk id="2" creationId="{E30D5B9C-5C2E-DB43-AE3E-5C800D67FC78}"/>
          </ac:spMkLst>
        </pc:spChg>
        <pc:spChg chg="add mod">
          <ac:chgData name="Chance Pascale" userId="33a09a6f-b2d1-47a5-b3b3-352468c288fc" providerId="ADAL" clId="{44993C98-8405-F243-8880-B0CFDB8F1BBA}" dt="2021-03-10T23:30:36.016" v="20" actId="13244"/>
          <ac:spMkLst>
            <pc:docMk/>
            <pc:sldMk cId="4134648402" sldId="611"/>
            <ac:spMk id="4" creationId="{49DDD8D9-7BDE-BC40-A27E-6381D443D6B0}"/>
          </ac:spMkLst>
        </pc:spChg>
      </pc:sldChg>
      <pc:sldChg chg="addSp delSp modSp modNotesTx">
        <pc:chgData name="Chance Pascale" userId="33a09a6f-b2d1-47a5-b3b3-352468c288fc" providerId="ADAL" clId="{44993C98-8405-F243-8880-B0CFDB8F1BBA}" dt="2021-03-18T21:57:41.124" v="332" actId="20577"/>
        <pc:sldMkLst>
          <pc:docMk/>
          <pc:sldMk cId="3013477650" sldId="617"/>
        </pc:sldMkLst>
        <pc:spChg chg="del mod">
          <ac:chgData name="Chance Pascale" userId="33a09a6f-b2d1-47a5-b3b3-352468c288fc" providerId="ADAL" clId="{44993C98-8405-F243-8880-B0CFDB8F1BBA}" dt="2021-03-10T23:27:25.025" v="1" actId="478"/>
          <ac:spMkLst>
            <pc:docMk/>
            <pc:sldMk cId="3013477650" sldId="617"/>
            <ac:spMk id="2" creationId="{456D43A4-8814-304A-BBE9-3901D9F25A69}"/>
          </ac:spMkLst>
        </pc:spChg>
        <pc:spChg chg="add mod">
          <ac:chgData name="Chance Pascale" userId="33a09a6f-b2d1-47a5-b3b3-352468c288fc" providerId="ADAL" clId="{44993C98-8405-F243-8880-B0CFDB8F1BBA}" dt="2021-03-10T23:30:41.671" v="21" actId="13244"/>
          <ac:spMkLst>
            <pc:docMk/>
            <pc:sldMk cId="3013477650" sldId="617"/>
            <ac:spMk id="4" creationId="{6C521F83-FF5A-F940-A5F6-0A76CE616E41}"/>
          </ac:spMkLst>
        </pc:spChg>
      </pc:sldChg>
      <pc:sldChg chg="add">
        <pc:chgData name="Chance Pascale" userId="33a09a6f-b2d1-47a5-b3b3-352468c288fc" providerId="ADAL" clId="{44993C98-8405-F243-8880-B0CFDB8F1BBA}" dt="2021-03-18T21:32:16.903" v="120"/>
        <pc:sldMkLst>
          <pc:docMk/>
          <pc:sldMk cId="1545070166" sldId="618"/>
        </pc:sldMkLst>
      </pc:sldChg>
      <pc:sldChg chg="del">
        <pc:chgData name="Chance Pascale" userId="33a09a6f-b2d1-47a5-b3b3-352468c288fc" providerId="ADAL" clId="{44993C98-8405-F243-8880-B0CFDB8F1BBA}" dt="2021-03-10T23:28:34.879" v="3" actId="2696"/>
        <pc:sldMkLst>
          <pc:docMk/>
          <pc:sldMk cId="1813027854" sldId="618"/>
        </pc:sldMkLst>
      </pc:sldChg>
      <pc:sldChg chg="add del">
        <pc:chgData name="Chance Pascale" userId="33a09a6f-b2d1-47a5-b3b3-352468c288fc" providerId="ADAL" clId="{44993C98-8405-F243-8880-B0CFDB8F1BBA}" dt="2021-03-18T21:28:50.799" v="24" actId="2696"/>
        <pc:sldMkLst>
          <pc:docMk/>
          <pc:sldMk cId="1916324407" sldId="618"/>
        </pc:sldMkLst>
      </pc:sldChg>
      <pc:sldChg chg="addSp delSp modSp modNotesTx">
        <pc:chgData name="Chance Pascale" userId="33a09a6f-b2d1-47a5-b3b3-352468c288fc" providerId="ADAL" clId="{44993C98-8405-F243-8880-B0CFDB8F1BBA}" dt="2021-03-18T22:05:44.140" v="1013" actId="20577"/>
        <pc:sldMkLst>
          <pc:docMk/>
          <pc:sldMk cId="1059968676" sldId="621"/>
        </pc:sldMkLst>
        <pc:spChg chg="del mod">
          <ac:chgData name="Chance Pascale" userId="33a09a6f-b2d1-47a5-b3b3-352468c288fc" providerId="ADAL" clId="{44993C98-8405-F243-8880-B0CFDB8F1BBA}" dt="2021-03-10T23:29:28.244" v="6" actId="478"/>
          <ac:spMkLst>
            <pc:docMk/>
            <pc:sldMk cId="1059968676" sldId="621"/>
            <ac:spMk id="2" creationId="{74EDC29A-FF5C-1947-897B-12DF9F1E9AD4}"/>
          </ac:spMkLst>
        </pc:spChg>
        <pc:spChg chg="add del mod">
          <ac:chgData name="Chance Pascale" userId="33a09a6f-b2d1-47a5-b3b3-352468c288fc" providerId="ADAL" clId="{44993C98-8405-F243-8880-B0CFDB8F1BBA}" dt="2021-03-10T23:29:41.283" v="10" actId="478"/>
          <ac:spMkLst>
            <pc:docMk/>
            <pc:sldMk cId="1059968676" sldId="621"/>
            <ac:spMk id="4" creationId="{74CF80EF-EF02-A845-92BC-72A9F1D97144}"/>
          </ac:spMkLst>
        </pc:spChg>
        <pc:spChg chg="add mod">
          <ac:chgData name="Chance Pascale" userId="33a09a6f-b2d1-47a5-b3b3-352468c288fc" providerId="ADAL" clId="{44993C98-8405-F243-8880-B0CFDB8F1BBA}" dt="2021-03-10T23:30:50.050" v="22" actId="13244"/>
          <ac:spMkLst>
            <pc:docMk/>
            <pc:sldMk cId="1059968676" sldId="621"/>
            <ac:spMk id="5" creationId="{149CFE9E-84A4-A24E-B97A-702B771E376E}"/>
          </ac:spMkLst>
        </pc:spChg>
      </pc:sldChg>
      <pc:sldChg chg="addSp delSp modSp modNotesTx">
        <pc:chgData name="Chance Pascale" userId="33a09a6f-b2d1-47a5-b3b3-352468c288fc" providerId="ADAL" clId="{44993C98-8405-F243-8880-B0CFDB8F1BBA}" dt="2021-03-18T22:14:31.561" v="1920" actId="20577"/>
        <pc:sldMkLst>
          <pc:docMk/>
          <pc:sldMk cId="3766717448" sldId="622"/>
        </pc:sldMkLst>
        <pc:spChg chg="del mod">
          <ac:chgData name="Chance Pascale" userId="33a09a6f-b2d1-47a5-b3b3-352468c288fc" providerId="ADAL" clId="{44993C98-8405-F243-8880-B0CFDB8F1BBA}" dt="2021-03-10T23:29:54.309" v="14" actId="478"/>
          <ac:spMkLst>
            <pc:docMk/>
            <pc:sldMk cId="3766717448" sldId="622"/>
            <ac:spMk id="2" creationId="{74EDC29A-FF5C-1947-897B-12DF9F1E9AD4}"/>
          </ac:spMkLst>
        </pc:spChg>
        <pc:spChg chg="add mod">
          <ac:chgData name="Chance Pascale" userId="33a09a6f-b2d1-47a5-b3b3-352468c288fc" providerId="ADAL" clId="{44993C98-8405-F243-8880-B0CFDB8F1BBA}" dt="2021-03-10T23:30:54.295" v="23" actId="13244"/>
          <ac:spMkLst>
            <pc:docMk/>
            <pc:sldMk cId="3766717448" sldId="622"/>
            <ac:spMk id="4" creationId="{969C4C2F-D121-734B-B260-67568E40A53E}"/>
          </ac:spMkLst>
        </pc:spChg>
      </pc:sldChg>
    </pc:docChg>
  </pc:docChgLst>
  <pc:docChgLst>
    <pc:chgData name="Chance Pascale" userId="S::cpascal3@jh.edu::33a09a6f-b2d1-47a5-b3b3-352468c288fc" providerId="AD" clId="Web-{C0D83DF7-9BEB-753D-8A67-F2817B2310B1}"/>
    <pc:docChg chg="modSld">
      <pc:chgData name="Chance Pascale" userId="S::cpascal3@jh.edu::33a09a6f-b2d1-47a5-b3b3-352468c288fc" providerId="AD" clId="Web-{C0D83DF7-9BEB-753D-8A67-F2817B2310B1}" dt="2021-04-05T20:32:39.458" v="1"/>
      <pc:docMkLst>
        <pc:docMk/>
      </pc:docMkLst>
      <pc:sldChg chg="modNotes">
        <pc:chgData name="Chance Pascale" userId="S::cpascal3@jh.edu::33a09a6f-b2d1-47a5-b3b3-352468c288fc" providerId="AD" clId="Web-{C0D83DF7-9BEB-753D-8A67-F2817B2310B1}" dt="2021-04-05T20:32:39.458" v="1"/>
        <pc:sldMkLst>
          <pc:docMk/>
          <pc:sldMk cId="2208323800" sldId="6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4/17/21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focus this video lecture on the CUDA Runtime and Driver APIs.</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7612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revisiting the overview of the various layers of the various parts of the CUDA software architecture.</a:t>
            </a:r>
          </a:p>
          <a:p>
            <a:endParaRPr lang="en-US" dirty="0"/>
          </a:p>
          <a:p>
            <a:r>
              <a:rPr lang="en-US" dirty="0"/>
              <a:t>Then we will dive down into the Runtime and Driver APIs.</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181684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will use the CUDA software layers diagram to show how different parts of the development process interact.</a:t>
            </a:r>
          </a:p>
          <a:p>
            <a:endParaRPr lang="en-US" dirty="0"/>
          </a:p>
          <a:p>
            <a:r>
              <a:rPr lang="en-US" dirty="0"/>
              <a:t>For this discussion, the CUDA application that you develop will communicate to the Runtime or Driver APIs.</a:t>
            </a:r>
          </a:p>
          <a:p>
            <a:endParaRPr lang="en-US" dirty="0"/>
          </a:p>
          <a:p>
            <a:r>
              <a:rPr lang="en-US" dirty="0"/>
              <a:t>The decision of whether you would like to have your code more directly communicate its desires to the underlying Nvidia hardware.</a:t>
            </a:r>
          </a:p>
          <a:p>
            <a:endParaRPr lang="en-US" dirty="0"/>
          </a:p>
          <a:p>
            <a:r>
              <a:rPr lang="en-US" dirty="0"/>
              <a:t>That decision will define what your code looks like and how it would be compiled and the intermediate files used.</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181455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CUDA Runtime API is an abstraction of the Driver API, saving developers from tasks like initialization of modules and managing contexts.</a:t>
            </a:r>
          </a:p>
          <a:p>
            <a:endParaRPr lang="en-US" dirty="0"/>
          </a:p>
          <a:p>
            <a:r>
              <a:rPr lang="en-US" dirty="0"/>
              <a:t>Another simplification is that in the Runtime API all kernels that were compiled into any associated GPU code are available to host code, no need to selectively load modules and kernels into the current context.</a:t>
            </a:r>
          </a:p>
          <a:p>
            <a:endParaRPr lang="en-US" dirty="0"/>
          </a:p>
          <a:p>
            <a:r>
              <a:rPr lang="en-US" dirty="0"/>
              <a:t>To write code that utilizes this API, you will need to write in the C++ language.</a:t>
            </a:r>
          </a:p>
          <a:p>
            <a:endParaRPr lang="en-US" dirty="0"/>
          </a:p>
          <a:p>
            <a:r>
              <a:rPr lang="en-US" dirty="0"/>
              <a:t>In general this is the most common form of development.</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88053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would rather develop lower level code that allows you to exert more control over what the compiled code is and how it affects what happens on the GPU hardware.</a:t>
            </a:r>
          </a:p>
          <a:p>
            <a:endParaRPr lang="en-US" dirty="0"/>
          </a:p>
          <a:p>
            <a:r>
              <a:rPr lang="en-US" dirty="0"/>
              <a:t>The most interesting feature is that even though it is lower level code, which can and is often written in assembly, any language that can link and execute </a:t>
            </a:r>
            <a:r>
              <a:rPr lang="en-US" dirty="0" err="1"/>
              <a:t>cubin</a:t>
            </a:r>
            <a:r>
              <a:rPr lang="en-US" dirty="0"/>
              <a:t> objects can be used.</a:t>
            </a:r>
          </a:p>
          <a:p>
            <a:endParaRPr lang="en-US" dirty="0"/>
          </a:p>
          <a:p>
            <a:r>
              <a:rPr lang="en-US" dirty="0"/>
              <a:t>The API itself needs to be explicitly initialized in the host code with the </a:t>
            </a:r>
            <a:r>
              <a:rPr lang="en-US" dirty="0" err="1"/>
              <a:t>cuInit</a:t>
            </a:r>
            <a:r>
              <a:rPr lang="en-US" dirty="0"/>
              <a:t> function.</a:t>
            </a:r>
          </a:p>
          <a:p>
            <a:endParaRPr lang="en-US" dirty="0"/>
          </a:p>
          <a:p>
            <a:r>
              <a:rPr lang="en-US" dirty="0"/>
              <a:t>The major complications in writing Driver API code is that major components such as devices, code modules, and the context in which GPU code is executed must be managed by your code.</a:t>
            </a:r>
          </a:p>
          <a:p>
            <a:endParaRPr lang="en-US" dirty="0"/>
          </a:p>
          <a:p>
            <a:r>
              <a:rPr lang="en-US" dirty="0"/>
              <a:t>So consider if the extra power is worth the other considerations needed to exercise </a:t>
            </a:r>
            <a:r>
              <a:rPr lang="en-US"/>
              <a:t>that control.</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08445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19957380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b="1" dirty="0"/>
              <a:t>CUDA Runtime and Driver APIs</a:t>
            </a:r>
            <a:endParaRPr lang="en-US" dirty="0"/>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21F83-FF5A-F940-A5F6-0A76CE616E41}"/>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Software Layers</a:t>
            </a:r>
            <a:r>
              <a:rPr lang="en-US" dirty="0"/>
              <a:t> </a:t>
            </a:r>
          </a:p>
        </p:txBody>
      </p:sp>
      <p:sp>
        <p:nvSpPr>
          <p:cNvPr id="3" name="Text Placeholder 2">
            <a:extLst>
              <a:ext uri="{FF2B5EF4-FFF2-40B4-BE49-F238E27FC236}">
                <a16:creationId xmlns:a16="http://schemas.microsoft.com/office/drawing/2014/main" id="{04EF075C-7ADC-A448-B019-F730920CCC5C}"/>
              </a:ext>
            </a:extLst>
          </p:cNvPr>
          <p:cNvSpPr>
            <a:spLocks noGrp="1"/>
          </p:cNvSpPr>
          <p:nvPr>
            <p:ph type="body" sz="quarter" idx="16"/>
          </p:nvPr>
        </p:nvSpPr>
        <p:spPr/>
        <p:txBody>
          <a:bodyPr/>
          <a:lstStyle/>
          <a:p>
            <a:r>
              <a:rPr lang="en-US" sz="2400" dirty="0"/>
              <a:t>Overview</a:t>
            </a:r>
          </a:p>
          <a:p>
            <a:r>
              <a:rPr lang="en-US" sz="2400" dirty="0"/>
              <a:t>CUDA Runtime API</a:t>
            </a:r>
          </a:p>
          <a:p>
            <a:r>
              <a:rPr lang="en-US" sz="2400" dirty="0"/>
              <a:t>CUDA Driver API</a:t>
            </a:r>
          </a:p>
        </p:txBody>
      </p:sp>
    </p:spTree>
    <p:extLst>
      <p:ext uri="{BB962C8B-B14F-4D97-AF65-F5344CB8AC3E}">
        <p14:creationId xmlns:p14="http://schemas.microsoft.com/office/powerpoint/2010/main" val="301347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7A07-D396-354A-9593-43CC0AF63E73}"/>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Overview</a:t>
            </a:r>
            <a:r>
              <a:rPr lang="en-US" dirty="0"/>
              <a:t> </a:t>
            </a:r>
          </a:p>
        </p:txBody>
      </p:sp>
      <p:sp>
        <p:nvSpPr>
          <p:cNvPr id="4" name="Rectangle 3">
            <a:extLst>
              <a:ext uri="{FF2B5EF4-FFF2-40B4-BE49-F238E27FC236}">
                <a16:creationId xmlns:a16="http://schemas.microsoft.com/office/drawing/2014/main" id="{77ACAF3D-B062-434E-932E-DF008E882839}"/>
              </a:ext>
            </a:extLst>
          </p:cNvPr>
          <p:cNvSpPr/>
          <p:nvPr/>
        </p:nvSpPr>
        <p:spPr>
          <a:xfrm>
            <a:off x="474921" y="971107"/>
            <a:ext cx="8211879" cy="368595"/>
          </a:xfrm>
          <a:prstGeom prst="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Application</a:t>
            </a:r>
          </a:p>
        </p:txBody>
      </p:sp>
      <p:sp>
        <p:nvSpPr>
          <p:cNvPr id="8" name="Rectangle 7">
            <a:extLst>
              <a:ext uri="{FF2B5EF4-FFF2-40B4-BE49-F238E27FC236}">
                <a16:creationId xmlns:a16="http://schemas.microsoft.com/office/drawing/2014/main" id="{BE290E92-9F99-0D4E-A300-58EB4F3B8282}"/>
              </a:ext>
            </a:extLst>
          </p:cNvPr>
          <p:cNvSpPr/>
          <p:nvPr/>
        </p:nvSpPr>
        <p:spPr>
          <a:xfrm>
            <a:off x="2530549" y="1651857"/>
            <a:ext cx="4125432"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Libraries (e.g. </a:t>
            </a:r>
            <a:r>
              <a:rPr lang="en-US" dirty="0" err="1"/>
              <a:t>cuFFT</a:t>
            </a:r>
            <a:r>
              <a:rPr lang="en-US" dirty="0"/>
              <a:t>, </a:t>
            </a:r>
            <a:r>
              <a:rPr lang="en-US" dirty="0" err="1"/>
              <a:t>cuBLAS</a:t>
            </a:r>
            <a:r>
              <a:rPr lang="en-US" dirty="0"/>
              <a:t>)</a:t>
            </a:r>
          </a:p>
        </p:txBody>
      </p:sp>
      <p:sp>
        <p:nvSpPr>
          <p:cNvPr id="9" name="Rectangle 8">
            <a:extLst>
              <a:ext uri="{FF2B5EF4-FFF2-40B4-BE49-F238E27FC236}">
                <a16:creationId xmlns:a16="http://schemas.microsoft.com/office/drawing/2014/main" id="{8394A4CC-27C6-6544-907A-D4638A85DC27}"/>
              </a:ext>
            </a:extLst>
          </p:cNvPr>
          <p:cNvSpPr/>
          <p:nvPr/>
        </p:nvSpPr>
        <p:spPr>
          <a:xfrm>
            <a:off x="457200" y="2332607"/>
            <a:ext cx="41148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Runtime API</a:t>
            </a:r>
          </a:p>
        </p:txBody>
      </p:sp>
      <p:sp>
        <p:nvSpPr>
          <p:cNvPr id="10" name="Rectangle 9">
            <a:extLst>
              <a:ext uri="{FF2B5EF4-FFF2-40B4-BE49-F238E27FC236}">
                <a16:creationId xmlns:a16="http://schemas.microsoft.com/office/drawing/2014/main" id="{777D45AB-308E-1749-B6D1-CCF653C48C26}"/>
              </a:ext>
            </a:extLst>
          </p:cNvPr>
          <p:cNvSpPr/>
          <p:nvPr/>
        </p:nvSpPr>
        <p:spPr>
          <a:xfrm>
            <a:off x="457200" y="3013357"/>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API</a:t>
            </a:r>
          </a:p>
        </p:txBody>
      </p:sp>
      <p:sp>
        <p:nvSpPr>
          <p:cNvPr id="11" name="Rectangle 10">
            <a:extLst>
              <a:ext uri="{FF2B5EF4-FFF2-40B4-BE49-F238E27FC236}">
                <a16:creationId xmlns:a16="http://schemas.microsoft.com/office/drawing/2014/main" id="{4FE90A14-3A03-5E4C-84AA-21DC5CF7CD6C}"/>
              </a:ext>
            </a:extLst>
          </p:cNvPr>
          <p:cNvSpPr/>
          <p:nvPr/>
        </p:nvSpPr>
        <p:spPr>
          <a:xfrm>
            <a:off x="457200" y="3694107"/>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(User Mode)</a:t>
            </a:r>
          </a:p>
        </p:txBody>
      </p:sp>
      <p:sp>
        <p:nvSpPr>
          <p:cNvPr id="12" name="Rectangle 11">
            <a:extLst>
              <a:ext uri="{FF2B5EF4-FFF2-40B4-BE49-F238E27FC236}">
                <a16:creationId xmlns:a16="http://schemas.microsoft.com/office/drawing/2014/main" id="{03D66A1A-47CC-D042-83B6-99924A352D0D}"/>
              </a:ext>
            </a:extLst>
          </p:cNvPr>
          <p:cNvSpPr/>
          <p:nvPr/>
        </p:nvSpPr>
        <p:spPr>
          <a:xfrm>
            <a:off x="457200" y="4374855"/>
            <a:ext cx="8229600" cy="368595"/>
          </a:xfrm>
          <a:prstGeom prst="rect">
            <a:avLst/>
          </a:prstGeom>
          <a:noFill/>
          <a:ln w="254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CUDA Driver (Kernel Mode)</a:t>
            </a:r>
          </a:p>
        </p:txBody>
      </p:sp>
      <p:sp>
        <p:nvSpPr>
          <p:cNvPr id="14" name="Up-Down Arrow 13" descr="Double-sided arrow between CUDA Application and CUDA Driver API, which indicates that CUDA Applications can communicate directly with the CUDA Driver API.">
            <a:extLst>
              <a:ext uri="{FF2B5EF4-FFF2-40B4-BE49-F238E27FC236}">
                <a16:creationId xmlns:a16="http://schemas.microsoft.com/office/drawing/2014/main" id="{DA47D46D-12FB-9B4E-9791-596FC95174F8}"/>
              </a:ext>
            </a:extLst>
          </p:cNvPr>
          <p:cNvSpPr/>
          <p:nvPr/>
        </p:nvSpPr>
        <p:spPr>
          <a:xfrm>
            <a:off x="7478233" y="1360966"/>
            <a:ext cx="602511" cy="16445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descr="Double-sided arrow between CUDA LIbraries (cuFFT, cuBLAS, etc.) and CUDA Driver API, which indicates that CUDA LIbraries can communicate directly with the CUDA Driver API.">
            <a:extLst>
              <a:ext uri="{FF2B5EF4-FFF2-40B4-BE49-F238E27FC236}">
                <a16:creationId xmlns:a16="http://schemas.microsoft.com/office/drawing/2014/main" id="{D31B7374-99B3-BF49-B58F-016C63B5E311}"/>
              </a:ext>
            </a:extLst>
          </p:cNvPr>
          <p:cNvSpPr/>
          <p:nvPr/>
        </p:nvSpPr>
        <p:spPr>
          <a:xfrm>
            <a:off x="5234763" y="2030818"/>
            <a:ext cx="602511" cy="9675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descr="Double-sided arrow between CUDA LIbraries (cuFFT, cuBLAS, etc.) and CUDA Runtime API, which indicates that CUDA LIbraries can communicate directly with the CUDA Runtime API.">
            <a:extLst>
              <a:ext uri="{FF2B5EF4-FFF2-40B4-BE49-F238E27FC236}">
                <a16:creationId xmlns:a16="http://schemas.microsoft.com/office/drawing/2014/main" id="{DD5B40E0-F84F-EE4E-B9BE-0EB103C9687E}"/>
              </a:ext>
            </a:extLst>
          </p:cNvPr>
          <p:cNvSpPr/>
          <p:nvPr/>
        </p:nvSpPr>
        <p:spPr>
          <a:xfrm>
            <a:off x="3409508" y="2041450"/>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descr="Double-sided arrow between CUDA Driver API and CUDA Runtime API, which indicates that CUDA DriverAPI can communicate directly with the CUDA Runtime API.">
            <a:extLst>
              <a:ext uri="{FF2B5EF4-FFF2-40B4-BE49-F238E27FC236}">
                <a16:creationId xmlns:a16="http://schemas.microsoft.com/office/drawing/2014/main" id="{85555B7B-E1A8-6642-94EC-2E7D3694217A}"/>
              </a:ext>
            </a:extLst>
          </p:cNvPr>
          <p:cNvSpPr/>
          <p:nvPr/>
        </p:nvSpPr>
        <p:spPr>
          <a:xfrm>
            <a:off x="2378150" y="2725478"/>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descr="Double-sided arrow between CUDA Driver (in user mode) and CUDA Driver API, which indicates that CUDA Driver can communicate directly with the CUDA Driver API.">
            <a:extLst>
              <a:ext uri="{FF2B5EF4-FFF2-40B4-BE49-F238E27FC236}">
                <a16:creationId xmlns:a16="http://schemas.microsoft.com/office/drawing/2014/main" id="{D804131B-823A-D043-908D-C87D8408C064}"/>
              </a:ext>
            </a:extLst>
          </p:cNvPr>
          <p:cNvSpPr/>
          <p:nvPr/>
        </p:nvSpPr>
        <p:spPr>
          <a:xfrm>
            <a:off x="4455042" y="3409506"/>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descr="Double-sided arrow between CUDA Driver (in user mode) and CUDA Driver (in kernel mode), which indicates that CUDA Drivers can communiicate between each other.">
            <a:extLst>
              <a:ext uri="{FF2B5EF4-FFF2-40B4-BE49-F238E27FC236}">
                <a16:creationId xmlns:a16="http://schemas.microsoft.com/office/drawing/2014/main" id="{8D392BF1-6FE4-A749-9541-95471BEB09B8}"/>
              </a:ext>
            </a:extLst>
          </p:cNvPr>
          <p:cNvSpPr/>
          <p:nvPr/>
        </p:nvSpPr>
        <p:spPr>
          <a:xfrm>
            <a:off x="4455042" y="4082901"/>
            <a:ext cx="233915" cy="269359"/>
          </a:xfrm>
          <a:prstGeom prst="upDownArrow">
            <a:avLst>
              <a:gd name="adj1" fmla="val 50000"/>
              <a:gd name="adj2" fmla="val 309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descr="Double-sided arrow between CUDA Application and CUDA Runtime API, which indicates that CUDA Applications can communicate directly with the CUDA Runtime API.">
            <a:extLst>
              <a:ext uri="{FF2B5EF4-FFF2-40B4-BE49-F238E27FC236}">
                <a16:creationId xmlns:a16="http://schemas.microsoft.com/office/drawing/2014/main" id="{5EB122DB-1EE8-784E-B196-810620E88D6E}"/>
              </a:ext>
            </a:extLst>
          </p:cNvPr>
          <p:cNvSpPr/>
          <p:nvPr/>
        </p:nvSpPr>
        <p:spPr>
          <a:xfrm>
            <a:off x="1197935" y="1353879"/>
            <a:ext cx="602511" cy="9675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E6A51F-08A6-2344-91E7-E1A2EBA0D3DC}"/>
              </a:ext>
            </a:extLst>
          </p:cNvPr>
          <p:cNvSpPr txBox="1"/>
          <p:nvPr/>
        </p:nvSpPr>
        <p:spPr>
          <a:xfrm>
            <a:off x="3161197" y="4743450"/>
            <a:ext cx="3534109" cy="276999"/>
          </a:xfrm>
          <a:prstGeom prst="rect">
            <a:avLst/>
          </a:prstGeom>
          <a:noFill/>
        </p:spPr>
        <p:txBody>
          <a:bodyPr wrap="none" rtlCol="0">
            <a:spAutoFit/>
          </a:bodyPr>
          <a:lstStyle/>
          <a:p>
            <a:r>
              <a:rPr lang="en-US" sz="1200" dirty="0"/>
              <a:t>[1] Based on Figure 3.1 Software layers in CUDA</a:t>
            </a:r>
          </a:p>
        </p:txBody>
      </p:sp>
    </p:spTree>
    <p:extLst>
      <p:ext uri="{BB962C8B-B14F-4D97-AF65-F5344CB8AC3E}">
        <p14:creationId xmlns:p14="http://schemas.microsoft.com/office/powerpoint/2010/main" val="154507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9CFE9E-84A4-A24E-B97A-702B771E376E}"/>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Runtime API</a:t>
            </a:r>
            <a:r>
              <a:rPr lang="en-US" dirty="0"/>
              <a:t> </a:t>
            </a:r>
          </a:p>
        </p:txBody>
      </p:sp>
      <p:sp>
        <p:nvSpPr>
          <p:cNvPr id="3" name="Text Placeholder 2">
            <a:extLst>
              <a:ext uri="{FF2B5EF4-FFF2-40B4-BE49-F238E27FC236}">
                <a16:creationId xmlns:a16="http://schemas.microsoft.com/office/drawing/2014/main" id="{5CC4927D-481B-9442-8BB6-E5816CD71B96}"/>
              </a:ext>
            </a:extLst>
          </p:cNvPr>
          <p:cNvSpPr>
            <a:spLocks noGrp="1"/>
          </p:cNvSpPr>
          <p:nvPr>
            <p:ph type="body" sz="quarter" idx="16"/>
          </p:nvPr>
        </p:nvSpPr>
        <p:spPr/>
        <p:txBody>
          <a:bodyPr/>
          <a:lstStyle/>
          <a:p>
            <a:r>
              <a:rPr lang="en-US" sz="2000" dirty="0"/>
              <a:t>Developed by Nvidia as a simpler option than the Driver API</a:t>
            </a:r>
          </a:p>
          <a:p>
            <a:r>
              <a:rPr lang="en-US" sz="2000" dirty="0"/>
              <a:t>Removes the need for keeping track of contexts, certain forms of initialization and management of modules</a:t>
            </a:r>
          </a:p>
          <a:p>
            <a:r>
              <a:rPr lang="en-US" sz="2000" dirty="0"/>
              <a:t>No need to load specific kernels as all available kernels are initialized on program start</a:t>
            </a:r>
          </a:p>
          <a:p>
            <a:r>
              <a:rPr lang="en-US" sz="2000" dirty="0"/>
              <a:t>Written specifically for C++ language</a:t>
            </a:r>
          </a:p>
          <a:p>
            <a:r>
              <a:rPr lang="en-US" sz="2000" dirty="0"/>
              <a:t>Most code that is developed will utilize this API</a:t>
            </a:r>
          </a:p>
          <a:p>
            <a:endParaRPr lang="en-US" sz="2000" dirty="0"/>
          </a:p>
        </p:txBody>
      </p:sp>
    </p:spTree>
    <p:extLst>
      <p:ext uri="{BB962C8B-B14F-4D97-AF65-F5344CB8AC3E}">
        <p14:creationId xmlns:p14="http://schemas.microsoft.com/office/powerpoint/2010/main" val="105996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C4C2F-D121-734B-B260-67568E40A53E}"/>
              </a:ext>
            </a:extLst>
          </p:cNvPr>
          <p:cNvSpPr>
            <a:spLocks noGrp="1"/>
          </p:cNvSpPr>
          <p:nvPr>
            <p:ph type="title" idx="4294967295"/>
          </p:nvPr>
        </p:nvSpPr>
        <p:spPr>
          <a:xfrm>
            <a:off x="628650" y="428625"/>
            <a:ext cx="7886700" cy="839788"/>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CUDA Driver API</a:t>
            </a:r>
            <a:r>
              <a:rPr lang="en-US" dirty="0"/>
              <a:t> </a:t>
            </a:r>
          </a:p>
        </p:txBody>
      </p:sp>
      <p:sp>
        <p:nvSpPr>
          <p:cNvPr id="3" name="Text Placeholder 2">
            <a:extLst>
              <a:ext uri="{FF2B5EF4-FFF2-40B4-BE49-F238E27FC236}">
                <a16:creationId xmlns:a16="http://schemas.microsoft.com/office/drawing/2014/main" id="{5CC4927D-481B-9442-8BB6-E5816CD71B96}"/>
              </a:ext>
            </a:extLst>
          </p:cNvPr>
          <p:cNvSpPr>
            <a:spLocks noGrp="1"/>
          </p:cNvSpPr>
          <p:nvPr>
            <p:ph type="body" sz="quarter" idx="16"/>
          </p:nvPr>
        </p:nvSpPr>
        <p:spPr/>
        <p:txBody>
          <a:bodyPr/>
          <a:lstStyle/>
          <a:p>
            <a:r>
              <a:rPr lang="en-US" sz="2000" dirty="0"/>
              <a:t>Developed by Nvidia to allow more fine grain control of what is executed on hardware</a:t>
            </a:r>
          </a:p>
          <a:p>
            <a:r>
              <a:rPr lang="en-US" sz="2000" dirty="0"/>
              <a:t>Language independent so any base that can invoke </a:t>
            </a:r>
            <a:r>
              <a:rPr lang="en-US" sz="2000" dirty="0" err="1"/>
              <a:t>cubin</a:t>
            </a:r>
            <a:r>
              <a:rPr lang="en-US" sz="2000" dirty="0"/>
              <a:t> objects will be able to use this code</a:t>
            </a:r>
          </a:p>
          <a:p>
            <a:r>
              <a:rPr lang="en-US" sz="2000" dirty="0"/>
              <a:t>The Driver API needs to be initialized at least once via the </a:t>
            </a:r>
            <a:r>
              <a:rPr lang="en-US" sz="2000" dirty="0" err="1"/>
              <a:t>cuInit</a:t>
            </a:r>
            <a:r>
              <a:rPr lang="en-US" sz="2000" dirty="0"/>
              <a:t> function.</a:t>
            </a:r>
          </a:p>
          <a:p>
            <a:r>
              <a:rPr lang="en-US" sz="2000" dirty="0"/>
              <a:t>Will need to manage devices, modules, and contexts, especially if code needs to interact with higher level libraries</a:t>
            </a:r>
          </a:p>
          <a:p>
            <a:endParaRPr lang="en-US" sz="2000" dirty="0"/>
          </a:p>
        </p:txBody>
      </p:sp>
    </p:spTree>
    <p:extLst>
      <p:ext uri="{BB962C8B-B14F-4D97-AF65-F5344CB8AC3E}">
        <p14:creationId xmlns:p14="http://schemas.microsoft.com/office/powerpoint/2010/main" val="376671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DD8D9-7BDE-BC40-A27E-6381D443D6B0}"/>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Nicholas Wilt 2013. </a:t>
            </a:r>
            <a:r>
              <a:rPr lang="en-US" i="1" dirty="0"/>
              <a:t>The CUDA Handbook (1</a:t>
            </a:r>
            <a:r>
              <a:rPr lang="en-US" i="1" baseline="30000" dirty="0"/>
              <a:t>st</a:t>
            </a:r>
            <a:r>
              <a:rPr lang="en-US" i="1" dirty="0"/>
              <a:t> ed)</a:t>
            </a:r>
            <a:r>
              <a:rPr lang="en-US" dirty="0"/>
              <a:t>.</a:t>
            </a:r>
            <a:r>
              <a:rPr lang="en-US" i="1" dirty="0"/>
              <a:t> </a:t>
            </a:r>
            <a:r>
              <a:rPr lang="en-US" dirty="0"/>
              <a:t>Pearson Education, Upper Saddle River, NJ</a:t>
            </a:r>
          </a:p>
        </p:txBody>
      </p:sp>
    </p:spTree>
    <p:extLst>
      <p:ext uri="{BB962C8B-B14F-4D97-AF65-F5344CB8AC3E}">
        <p14:creationId xmlns:p14="http://schemas.microsoft.com/office/powerpoint/2010/main" val="413464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schemas.microsoft.com/office/2006/documentManagement/types"/>
    <ds:schemaRef ds:uri="http://schemas.openxmlformats.org/package/2006/metadata/core-properties"/>
    <ds:schemaRef ds:uri="051abd47-9546-4a61-92e9-da62ec2358b6"/>
    <ds:schemaRef ds:uri="http://schemas.microsoft.com/office/infopath/2007/PartnerControls"/>
    <ds:schemaRef ds:uri="http://purl.org/dc/dcmitype/"/>
    <ds:schemaRef ds:uri="http://purl.org/dc/terms/"/>
    <ds:schemaRef ds:uri="http://schemas.microsoft.com/office/2006/metadata/properties"/>
    <ds:schemaRef ds:uri="http://purl.org/dc/elements/1.1/"/>
    <ds:schemaRef ds:uri="fc700d6a-14c8-4431-87f0-1eb34fcb9ecc"/>
    <ds:schemaRef ds:uri="http://www.w3.org/XML/1998/namespace"/>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3962</TotalTime>
  <Words>584</Words>
  <Application>Microsoft Macintosh PowerPoint</Application>
  <PresentationFormat>On-screen Show (16:9)</PresentationFormat>
  <Paragraphs>60</Paragraphs>
  <Slides>7</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vt:i4>
      </vt:variant>
    </vt:vector>
  </HeadingPairs>
  <TitlesOfParts>
    <vt:vector size="18" baseType="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CUDA Software Layers </vt:lpstr>
      <vt:lpstr>Overview </vt:lpstr>
      <vt:lpstr>CUDA Runtime API </vt:lpstr>
      <vt:lpstr>CUDA Driver API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79</cp:revision>
  <dcterms:created xsi:type="dcterms:W3CDTF">2020-12-13T16:54:15Z</dcterms:created>
  <dcterms:modified xsi:type="dcterms:W3CDTF">2021-04-17T23:45:34Z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